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2.xml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8ecaff86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8ecaff86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8ecaff860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8ecaff860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8ecaff86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8ecaff86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0eb816e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90eb816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90eb816e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90eb816e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90eb816e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90eb816e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90eb816e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90eb816e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90eb816e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90eb816e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90eb816e6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90eb816e6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90eb816e6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90eb816e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90eb816e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90eb816e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90eb816e6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90eb816e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90eb816e6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90eb816e6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8ecaff86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8ecaff86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8ecaff86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8ecaff86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8ecaff86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8ecaff86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8ecaff86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8ecaff86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8ecaff86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8ecaff86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8ecaff86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8ecaff86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8ecaff86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8ecaff86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8ecaff86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8ecaff86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8ecaff86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8ecaff86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8ecaff86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8ecaff86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8ecaff86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8ecaff86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8ecaff86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8ecaff86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8ecaff860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8ecaff86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8ecaff86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8ecaff86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8ecaff860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8ecaff86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8ecaff860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8ecaff86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8ecaff86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8ecaff86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8ecaff86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8ecaff86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8ecaff86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8ecaff86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8ecaff86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8ecaff86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8ecaff860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8ecaff86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8ecaff86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8ecaff86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8ecaff860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8ecaff86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8ecaff86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8ecaff86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8ecaff86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8ecaff86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ecaff86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ecaff86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8ecaff860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8ecaff86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8ecaff8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8ecaff8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B6EdVuz9OROu1vzsuus3y0LlP_7k-Lws/view?usp=sharing" TargetMode="External"/><Relationship Id="rId4" Type="http://schemas.openxmlformats.org/officeDocument/2006/relationships/hyperlink" Target="https://www.disk-editor.org/index.html" TargetMode="External"/><Relationship Id="rId5" Type="http://schemas.openxmlformats.org/officeDocument/2006/relationships/hyperlink" Target="https://mh-nexus.de/en/hxd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Disk Forensics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FAT16 Architecture</a:t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1297500" y="2384375"/>
            <a:ext cx="7038900" cy="27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Reserved Area - Boot sector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Contains # of FATs, Sector Size, Sectors a Cluster, Allows Determination of Root Directory Location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1st FAT Area - The location of the first file allocation 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Free Cluster →  0x0000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Occupied Cluster →  0x0002 - 0xFFEF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End of Cluster →  0xFFFF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Root Directory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Filenames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File Attributes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File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File Starting Cluster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Area - Where the files/data is stored</a:t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50" y="1409100"/>
            <a:ext cx="6988399" cy="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Reserved Area/Boot Sector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74675"/>
            <a:ext cx="86868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Reserved Area/Boot Sector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027" y="1038800"/>
            <a:ext cx="3149974" cy="41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76571"/>
            <a:ext cx="5994024" cy="2260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4"/>
          <p:cNvCxnSpPr/>
          <p:nvPr/>
        </p:nvCxnSpPr>
        <p:spPr>
          <a:xfrm>
            <a:off x="1112500" y="2005850"/>
            <a:ext cx="14289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4"/>
          <p:cNvCxnSpPr/>
          <p:nvPr/>
        </p:nvCxnSpPr>
        <p:spPr>
          <a:xfrm>
            <a:off x="2614075" y="2017050"/>
            <a:ext cx="28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/>
          <p:cNvCxnSpPr/>
          <p:nvPr/>
        </p:nvCxnSpPr>
        <p:spPr>
          <a:xfrm>
            <a:off x="3163175" y="2017050"/>
            <a:ext cx="2802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4"/>
          <p:cNvCxnSpPr/>
          <p:nvPr/>
        </p:nvCxnSpPr>
        <p:spPr>
          <a:xfrm>
            <a:off x="591425" y="2134725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1678400" y="2134725"/>
            <a:ext cx="28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787525" y="2134725"/>
            <a:ext cx="26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4"/>
          <p:cNvCxnSpPr/>
          <p:nvPr/>
        </p:nvCxnSpPr>
        <p:spPr>
          <a:xfrm>
            <a:off x="1134900" y="2134725"/>
            <a:ext cx="25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Information from Boot Sector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Bytes / Sector</a:t>
            </a:r>
            <a:r>
              <a:rPr lang="en"/>
              <a:t> - 0x200 → 512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FF00"/>
                </a:solidFill>
              </a:rPr>
              <a:t>Sectors / Cluster</a:t>
            </a:r>
            <a:r>
              <a:rPr lang="en"/>
              <a:t> - 0x04 → 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999999"/>
                </a:solidFill>
              </a:rPr>
              <a:t># Sectors before Partition 0x0800</a:t>
            </a:r>
            <a:r>
              <a:rPr lang="en"/>
              <a:t> → 2048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6AA84F"/>
                </a:solidFill>
              </a:rPr>
              <a:t>Reserved Sectors - 0x0004</a:t>
            </a:r>
            <a:r>
              <a:rPr lang="en"/>
              <a:t> → 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1155CC"/>
                </a:solidFill>
              </a:rPr>
              <a:t># FAT’s </a:t>
            </a:r>
            <a:r>
              <a:rPr lang="en">
                <a:solidFill>
                  <a:srgbClr val="FFFFFF"/>
                </a:solidFill>
              </a:rPr>
              <a:t>- 0x02 → 2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674EA7"/>
                </a:solidFill>
              </a:rPr>
              <a:t># Sectors</a:t>
            </a:r>
            <a:r>
              <a:rPr lang="en"/>
              <a:t> - 0xA000 → 40960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1C232"/>
                </a:solidFill>
              </a:rPr>
              <a:t>Sectors / FAT</a:t>
            </a:r>
            <a:r>
              <a:rPr lang="en"/>
              <a:t> - 0x0028 → 40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Root Directory Entries - 0x0200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75" y="3243800"/>
            <a:ext cx="4876724" cy="18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out the Architecture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Reserved Sector 4 Sectors - Obtained from Boot Record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FAT 40 Sectors - Obtained from Boot Record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Root Directory 32 Sectors - Number of Root Entries * 32 / 512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68950"/>
            <a:ext cx="9144001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to Each Part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Reserved Area: sudo dd if=disk1.dd bs=512 | hexdump -C -s $(( 2048*512 )) -n $(( 4*512 ))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1st FAT: </a:t>
            </a:r>
            <a:r>
              <a:rPr lang="en"/>
              <a:t>sudo dd if=disk1.dd bs=512 | hexdump -C -s $(( 2052*512 )) -n $(( 40*512 ))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Root Directory: sudo dd if=disk1.dd bs=512 | hexdump -C -s $(( 2132*512 )) -n $(( 32*512 ))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Data Area: sudo dd if=disk1.dd bs=512 | hexdump -C -s $(( 2164*512 )) -n $(( 4*512 ))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68950"/>
            <a:ext cx="9144001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the FAT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1</a:t>
            </a:r>
            <a:r>
              <a:rPr lang="en"/>
              <a:t> - (5 * 4 * 512) = 10,240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File 2 </a:t>
            </a:r>
            <a:r>
              <a:rPr lang="en"/>
              <a:t>- (21 * 4 * 512) = 43,008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FFFF"/>
                </a:solidFill>
              </a:rPr>
              <a:t>File 3</a:t>
            </a:r>
            <a:r>
              <a:rPr lang="en"/>
              <a:t> - (6 * 4 * 512) = 12,288</a:t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70671"/>
            <a:ext cx="9143999" cy="1977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</a:t>
            </a:r>
            <a:r>
              <a:rPr lang="en"/>
              <a:t> the Root Directory Entries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663" y="1559938"/>
            <a:ext cx="5174575" cy="20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63444"/>
            <a:ext cx="9144001" cy="85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Status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0x00 - Filename Never Used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0xe5 - Filename used but Deleted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0x2e - Directory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0x41 - Normal File</a:t>
            </a:r>
            <a:endParaRPr sz="16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3444"/>
            <a:ext cx="9144001" cy="85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the Root Directory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863" y="1567550"/>
            <a:ext cx="6208275" cy="35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Needed</a:t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Disk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https://drive.google.com/file/d/1B6EdVuz9OROu1vzsuus3y0LlP_7k-Lws/view?usp=sharing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Active Disk Editor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https://www.disk-editor.org/index.html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dd (should be installed by default)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fdisk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sudo apt install fdisk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Hex editor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Hexdump </a:t>
            </a:r>
            <a:r>
              <a:rPr lang="en"/>
              <a:t>(should be installed by default)</a:t>
            </a:r>
            <a:endParaRPr sz="9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hxd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https://mh-nexus.de/en/hxd/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All the File Information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 all essential data about files in one location so that file retrieval is easier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Once all the data has been collected you can begin file extraction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482"/>
            <a:ext cx="9144001" cy="77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Extraction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Skip the clusters into the Data Sector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Check the location of the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Image1 - </a:t>
            </a:r>
            <a:r>
              <a:rPr lang="en"/>
              <a:t>sudo dd if=disk1.dd bs=512 | hexdump -C -s $(( 2176*512 )) -n $(( 1*512 ))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Image2 - sudo dd if=disk1.dd bs=512 | xxd -s $(( 2196*512 )) -l $(( 1*512 ))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Image3 - sudo dd if=disk1.dd bs=512 | xxd -s $(( 2280*512 )) -l $(( 1*512 ))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Carve the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Image1 - </a:t>
            </a:r>
            <a:r>
              <a:rPr lang="en"/>
              <a:t> sudo dd if=disk1.dd of=image1.jpg bs=512 skip=2176 count=20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Image2 - sudo dd if=disk1.dd of=image2.jpg bs=512 skip=2196 count=81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Image3 - sudo dd if=disk1.dd of=image3.jpg bs=512 skip=2280 count=23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823850" y="2053000"/>
            <a:ext cx="52989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Technology File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(NTFS)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Technology File System is a complex file system that provides greater functionality, reliability, security, and large storage device support when compared with File Allocation Table (FAT) versions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325" y="2498500"/>
            <a:ext cx="4539225" cy="18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Partition Architecture</a:t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2199900" y="2234250"/>
            <a:ext cx="1207500" cy="55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3407400" y="2234250"/>
            <a:ext cx="1977600" cy="55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5385000" y="2234250"/>
            <a:ext cx="1559100" cy="55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2734750" y="3484475"/>
            <a:ext cx="955500" cy="579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3690250" y="3484475"/>
            <a:ext cx="789000" cy="579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4451125" y="3484475"/>
            <a:ext cx="1730100" cy="579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6181225" y="3484475"/>
            <a:ext cx="717900" cy="579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6"/>
          <p:cNvCxnSpPr/>
          <p:nvPr/>
        </p:nvCxnSpPr>
        <p:spPr>
          <a:xfrm flipH="1">
            <a:off x="2742950" y="2795175"/>
            <a:ext cx="670200" cy="6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6"/>
          <p:cNvCxnSpPr/>
          <p:nvPr/>
        </p:nvCxnSpPr>
        <p:spPr>
          <a:xfrm>
            <a:off x="5390700" y="2795175"/>
            <a:ext cx="1511700" cy="6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6"/>
          <p:cNvSpPr txBox="1"/>
          <p:nvPr/>
        </p:nvSpPr>
        <p:spPr>
          <a:xfrm>
            <a:off x="2295000" y="2235300"/>
            <a:ext cx="10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Disk Information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3840000" y="2235300"/>
            <a:ext cx="10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NTFS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Partition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5655900" y="2294700"/>
            <a:ext cx="10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Unallocated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2703850" y="3428075"/>
            <a:ext cx="101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Master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Boot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Record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3576100" y="3428075"/>
            <a:ext cx="101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Master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Table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4852488" y="3428075"/>
            <a:ext cx="955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6067088" y="3404975"/>
            <a:ext cx="95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Master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Table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Backup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2234250" y="1920500"/>
            <a:ext cx="117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2,048 Sectors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3728025" y="1920500"/>
            <a:ext cx="133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1,024,000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Sectors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5460000" y="1920488"/>
            <a:ext cx="148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2,766,848 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Sectors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285250" y="3275275"/>
            <a:ext cx="22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Note: The actual NTFS layout has never been published so this view is general and should not be taken as the data structure!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Master Boot Record (MBR)</a:t>
            </a:r>
            <a:endParaRPr/>
          </a:p>
        </p:txBody>
      </p:sp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1297500" y="1567550"/>
            <a:ext cx="417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The Master Boot Record (MBR) is the first sector of an NTFS partition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The MBR contains a partition table and a small amount of executable code like the FAT boot sector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The MBR finds the starting point of the partition and loads a copy of the boot sector into memory</a:t>
            </a:r>
            <a:endParaRPr sz="1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7"/>
          <p:cNvPicPr preferRelativeResize="0"/>
          <p:nvPr/>
        </p:nvPicPr>
        <p:blipFill rotWithShape="1">
          <a:blip r:embed="rId3">
            <a:alphaModFix/>
          </a:blip>
          <a:srcRect b="504" l="0" r="0" t="524"/>
          <a:stretch/>
        </p:blipFill>
        <p:spPr>
          <a:xfrm>
            <a:off x="5649150" y="963350"/>
            <a:ext cx="1647775" cy="38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Master File Table (MFT)</a:t>
            </a:r>
            <a:endParaRPr/>
          </a:p>
        </p:txBody>
      </p:sp>
      <p:sp>
        <p:nvSpPr>
          <p:cNvPr id="323" name="Google Shape;323;p38"/>
          <p:cNvSpPr txBox="1"/>
          <p:nvPr>
            <p:ph idx="1" type="body"/>
          </p:nvPr>
        </p:nvSpPr>
        <p:spPr>
          <a:xfrm>
            <a:off x="1297500" y="15752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A Master File Table is composed of 1024-byte entries for every data object in the NTFS file system including files, folders, and applications and can be augmented with additional entries if necessary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MFT initially accounts for ⅛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of the overall size of the NTFS partition and can grow to ½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2822700" y="2952075"/>
            <a:ext cx="34986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2822700" y="3118575"/>
            <a:ext cx="34986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2822700" y="3285075"/>
            <a:ext cx="34986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2822700" y="3788775"/>
            <a:ext cx="34986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2822700" y="3451575"/>
            <a:ext cx="3498600" cy="337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" name="Google Shape;329;p38"/>
          <p:cNvSpPr/>
          <p:nvPr/>
        </p:nvSpPr>
        <p:spPr>
          <a:xfrm>
            <a:off x="2570700" y="4382900"/>
            <a:ext cx="3138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2884500" y="4382900"/>
            <a:ext cx="2139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3098400" y="4382900"/>
            <a:ext cx="6465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3744900" y="4382900"/>
            <a:ext cx="2139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3958800" y="4382900"/>
            <a:ext cx="6465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4605300" y="4382900"/>
            <a:ext cx="2139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819200" y="4382900"/>
            <a:ext cx="6465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465700" y="4382900"/>
            <a:ext cx="8937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359400" y="4382900"/>
            <a:ext cx="2139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2828075" y="4319888"/>
            <a:ext cx="34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AH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4542763" y="4319900"/>
            <a:ext cx="34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AH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3677850" y="4319900"/>
            <a:ext cx="34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AH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4871100" y="4319900"/>
            <a:ext cx="54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Attribute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4013800" y="4319900"/>
            <a:ext cx="54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Attribute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3150300" y="4319900"/>
            <a:ext cx="54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Attribute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5593738" y="4069100"/>
            <a:ext cx="64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2404350" y="4563575"/>
            <a:ext cx="6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Entry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Header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(42 bytes)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8"/>
          <p:cNvCxnSpPr/>
          <p:nvPr/>
        </p:nvCxnSpPr>
        <p:spPr>
          <a:xfrm flipH="1">
            <a:off x="2580600" y="3969325"/>
            <a:ext cx="252600" cy="4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8"/>
          <p:cNvCxnSpPr/>
          <p:nvPr/>
        </p:nvCxnSpPr>
        <p:spPr>
          <a:xfrm>
            <a:off x="6296600" y="3970638"/>
            <a:ext cx="26250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8"/>
          <p:cNvCxnSpPr/>
          <p:nvPr/>
        </p:nvCxnSpPr>
        <p:spPr>
          <a:xfrm>
            <a:off x="2570700" y="4599350"/>
            <a:ext cx="2905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49" name="Google Shape;349;p38"/>
          <p:cNvSpPr txBox="1"/>
          <p:nvPr/>
        </p:nvSpPr>
        <p:spPr>
          <a:xfrm>
            <a:off x="3421650" y="4525725"/>
            <a:ext cx="64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512 bytes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0" name="Google Shape;350;p38"/>
          <p:cNvCxnSpPr/>
          <p:nvPr/>
        </p:nvCxnSpPr>
        <p:spPr>
          <a:xfrm>
            <a:off x="5474725" y="4604075"/>
            <a:ext cx="11073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51" name="Google Shape;351;p38"/>
          <p:cNvSpPr txBox="1"/>
          <p:nvPr/>
        </p:nvSpPr>
        <p:spPr>
          <a:xfrm>
            <a:off x="5650100" y="4525725"/>
            <a:ext cx="64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512 bytes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5634675" y="3942474"/>
            <a:ext cx="64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Metadata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Attributes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3205350" y="3940124"/>
            <a:ext cx="64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Resident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4125150" y="2876900"/>
            <a:ext cx="8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 Entry</a:t>
            </a:r>
            <a:endParaRPr b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4125150" y="3053350"/>
            <a:ext cx="8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 Entry</a:t>
            </a:r>
            <a:endParaRPr b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4125150" y="3214425"/>
            <a:ext cx="8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 Entry</a:t>
            </a:r>
            <a:endParaRPr b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4118050" y="3718125"/>
            <a:ext cx="8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 Entry</a:t>
            </a:r>
            <a:endParaRPr b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4125150" y="3332363"/>
            <a:ext cx="89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File Table Entry Header</a:t>
            </a:r>
            <a:endParaRPr/>
          </a:p>
        </p:txBody>
      </p:sp>
      <p:sp>
        <p:nvSpPr>
          <p:cNvPr id="364" name="Google Shape;364;p39"/>
          <p:cNvSpPr txBox="1"/>
          <p:nvPr>
            <p:ph idx="1" type="body"/>
          </p:nvPr>
        </p:nvSpPr>
        <p:spPr>
          <a:xfrm>
            <a:off x="1297500" y="1567550"/>
            <a:ext cx="363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MFT is 1024 bytes long with the first 42 bytes making up the MFT header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first 512 bytes of an MFT entry contains file metadata attributes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For files that are 512 bytes and less, the second 512 bytes can be used to store a file in the MFT entry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first 39 MFT entries are reserved for system files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24" y="1088325"/>
            <a:ext cx="3680000" cy="33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MFT Entry Header Definitions</a:t>
            </a:r>
            <a:endParaRPr/>
          </a:p>
        </p:txBody>
      </p:sp>
      <p:sp>
        <p:nvSpPr>
          <p:cNvPr id="371" name="Google Shape;371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Attribute Start Offset</a:t>
            </a:r>
            <a:endParaRPr sz="1100"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Number of bytes before an attribute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Flags</a:t>
            </a:r>
            <a:endParaRPr sz="1100"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 sz="1100">
                <a:solidFill>
                  <a:srgbClr val="FFFFFF"/>
                </a:solidFill>
              </a:rPr>
              <a:t>MFT header flags specifying file status</a:t>
            </a:r>
            <a:endParaRPr sz="1100">
              <a:solidFill>
                <a:srgbClr val="FFFFFF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</a:pPr>
            <a:r>
              <a:rPr lang="en">
                <a:solidFill>
                  <a:srgbClr val="FFFFFF"/>
                </a:solidFill>
              </a:rPr>
              <a:t>0x01 – Record In Use</a:t>
            </a:r>
            <a:endParaRPr>
              <a:solidFill>
                <a:srgbClr val="FFFFFF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</a:pPr>
            <a:r>
              <a:rPr lang="en">
                <a:solidFill>
                  <a:srgbClr val="FFFFFF"/>
                </a:solidFill>
              </a:rPr>
              <a:t>0x02 – Directory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Allocated Size</a:t>
            </a:r>
            <a:endParaRPr sz="1100"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Space taken up by a record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Usually a multiple of cluster size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Base Record File Reference</a:t>
            </a:r>
            <a:endParaRPr sz="1100"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Zero for base MFT records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Non-zero when an MFT reference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MFT Attributes</a:t>
            </a:r>
            <a:endParaRPr/>
          </a:p>
        </p:txBody>
      </p:sp>
      <p:sp>
        <p:nvSpPr>
          <p:cNvPr id="377" name="Google Shape;377;p41"/>
          <p:cNvSpPr txBox="1"/>
          <p:nvPr>
            <p:ph idx="1" type="body"/>
          </p:nvPr>
        </p:nvSpPr>
        <p:spPr>
          <a:xfrm>
            <a:off x="1297500" y="1567550"/>
            <a:ext cx="381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The NTFS file system defines each object as a file along with a set of file attributes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Elements such as the file's name, data, creation and modification time, and security information are file attributes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Each attribute is denoted with a unique attribute type value and attribute name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When a file's attributes and data can fit into the 1024 bytes of the MFT file record they are called resident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000" y="1376975"/>
            <a:ext cx="3065025" cy="32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MFT Attributes</a:t>
            </a:r>
            <a:endParaRPr/>
          </a:p>
        </p:txBody>
      </p:sp>
      <p:sp>
        <p:nvSpPr>
          <p:cNvPr id="384" name="Google Shape;384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If a file's attributes and data can not fit into the MFT file record they are called non-resident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For non-resident attributes, it is necessary to allocate one or more clusters of disk space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If a MFT record grows beyond the allocated 1024 bytes, additional MFT records will be added and will generate an attribute list, which is also an attribute itself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Information Attribute</a:t>
            </a:r>
            <a:endParaRPr/>
          </a:p>
        </p:txBody>
      </p:sp>
      <p:sp>
        <p:nvSpPr>
          <p:cNvPr id="390" name="Google Shape;390;p43"/>
          <p:cNvSpPr txBox="1"/>
          <p:nvPr>
            <p:ph idx="1" type="body"/>
          </p:nvPr>
        </p:nvSpPr>
        <p:spPr>
          <a:xfrm>
            <a:off x="824325" y="1581750"/>
            <a:ext cx="2431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$SI attribute exists for every file and directory and is always resident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$SI attribute identifier: 0x10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600" y="1712900"/>
            <a:ext cx="1865600" cy="18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675" y="1501375"/>
            <a:ext cx="3326824" cy="26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Name Attribute</a:t>
            </a:r>
            <a:endParaRPr/>
          </a:p>
        </p:txBody>
      </p:sp>
      <p:sp>
        <p:nvSpPr>
          <p:cNvPr id="398" name="Google Shape;398;p44"/>
          <p:cNvSpPr txBox="1"/>
          <p:nvPr>
            <p:ph idx="1" type="body"/>
          </p:nvPr>
        </p:nvSpPr>
        <p:spPr>
          <a:xfrm>
            <a:off x="1013600" y="1567550"/>
            <a:ext cx="266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Stores the file name and parent directory of each file in the MFT entry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Stores data in a directory index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$FN attribute identifier: 0x30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150" y="1793350"/>
            <a:ext cx="2237850" cy="19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300" y="1665600"/>
            <a:ext cx="2837375" cy="21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Name Flags</a:t>
            </a:r>
            <a:endParaRPr/>
          </a:p>
        </p:txBody>
      </p:sp>
      <p:pic>
        <p:nvPicPr>
          <p:cNvPr id="406" name="Google Shape;4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562" y="1223675"/>
            <a:ext cx="329486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Attribute</a:t>
            </a:r>
            <a:endParaRPr/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1297500" y="1567550"/>
            <a:ext cx="2644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The $DATA attribute does not have a structure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After the header, the remaining data corresponds to raw file data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$DATA attribute identifier: 0x80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$DATA has no minimum or maximum size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Raw data over 700 bytes in size is non-resident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For most files, the $DATA attribute is the last attribute in the MFT entry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376" y="1385125"/>
            <a:ext cx="3088925" cy="30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Bitmap Attribute </a:t>
            </a:r>
            <a:endParaRPr/>
          </a:p>
        </p:txBody>
      </p:sp>
      <p:sp>
        <p:nvSpPr>
          <p:cNvPr id="419" name="Google Shape;419;p47"/>
          <p:cNvSpPr txBox="1"/>
          <p:nvPr>
            <p:ph idx="1" type="body"/>
          </p:nvPr>
        </p:nvSpPr>
        <p:spPr>
          <a:xfrm>
            <a:off x="1297500" y="1553350"/>
            <a:ext cx="281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</a:t>
            </a:r>
            <a:r>
              <a:rPr lang="en"/>
              <a:t>escribes the allocation status of each cluster in the file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$BITMAP attribute identifier: 0xB0</a:t>
            </a:r>
            <a:r>
              <a:rPr lang="en"/>
              <a:t> </a:t>
            </a:r>
            <a:endParaRPr/>
          </a:p>
        </p:txBody>
      </p:sp>
      <p:pic>
        <p:nvPicPr>
          <p:cNvPr id="420" name="Google Shape;4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832" y="1284200"/>
            <a:ext cx="3229144" cy="32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Data Recovery Process</a:t>
            </a:r>
            <a:endParaRPr/>
          </a:p>
        </p:txBody>
      </p:sp>
      <p:sp>
        <p:nvSpPr>
          <p:cNvPr id="426" name="Google Shape;426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Determine NTFS Partition Offset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Analyze NTFS Master Boot Record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Identify System Generated Master File Table Entries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Identify User Generated Master File Table Entries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Classify Files as Existing or Deleted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Classify Files as Resident or Non-Resident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Locate File Contents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Recover File Contents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NTFS Partition Offset</a:t>
            </a:r>
            <a:endParaRPr/>
          </a:p>
        </p:txBody>
      </p:sp>
      <p:sp>
        <p:nvSpPr>
          <p:cNvPr id="432" name="Google Shape;432;p49"/>
          <p:cNvSpPr txBox="1"/>
          <p:nvPr>
            <p:ph idx="1" type="body"/>
          </p:nvPr>
        </p:nvSpPr>
        <p:spPr>
          <a:xfrm>
            <a:off x="1297500" y="2697150"/>
            <a:ext cx="70389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6AA84F"/>
                </a:solidFill>
              </a:rPr>
              <a:t>Sector Size</a:t>
            </a:r>
            <a:r>
              <a:rPr lang="en" sz="1500"/>
              <a:t>: 512 bytes = </a:t>
            </a:r>
            <a:r>
              <a:rPr lang="en" sz="1500">
                <a:solidFill>
                  <a:srgbClr val="6AA84F"/>
                </a:solidFill>
              </a:rPr>
              <a:t>0x200 </a:t>
            </a:r>
            <a:endParaRPr sz="1500">
              <a:solidFill>
                <a:srgbClr val="6AA84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CC0000"/>
                </a:solidFill>
              </a:rPr>
              <a:t>Start Sector</a:t>
            </a:r>
            <a:r>
              <a:rPr lang="en" sz="1500"/>
              <a:t>: 2048 = </a:t>
            </a:r>
            <a:r>
              <a:rPr lang="en" sz="1500">
                <a:solidFill>
                  <a:srgbClr val="CC0000"/>
                </a:solidFill>
              </a:rPr>
              <a:t>0x800</a:t>
            </a:r>
            <a:endParaRPr sz="1500">
              <a:solidFill>
                <a:srgbClr val="CC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4A86E8"/>
                </a:solidFill>
              </a:rPr>
              <a:t>Start Partition Address</a:t>
            </a:r>
            <a:r>
              <a:rPr lang="en" sz="1500"/>
              <a:t>: </a:t>
            </a:r>
            <a:r>
              <a:rPr lang="en" sz="1500">
                <a:solidFill>
                  <a:srgbClr val="CC0000"/>
                </a:solidFill>
              </a:rPr>
              <a:t>0x800</a:t>
            </a:r>
            <a:r>
              <a:rPr lang="en" sz="1500"/>
              <a:t> * </a:t>
            </a:r>
            <a:r>
              <a:rPr lang="en" sz="1500">
                <a:solidFill>
                  <a:srgbClr val="6AA84F"/>
                </a:solidFill>
              </a:rPr>
              <a:t>0x200</a:t>
            </a:r>
            <a:r>
              <a:rPr lang="en" sz="1500"/>
              <a:t> = </a:t>
            </a:r>
            <a:r>
              <a:rPr lang="en" sz="1500">
                <a:solidFill>
                  <a:srgbClr val="4A86E8"/>
                </a:solidFill>
              </a:rPr>
              <a:t>0x100000</a:t>
            </a:r>
            <a:endParaRPr sz="15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700" y="1154025"/>
            <a:ext cx="3952601" cy="12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/>
          <p:nvPr/>
        </p:nvSpPr>
        <p:spPr>
          <a:xfrm>
            <a:off x="4572000" y="1521175"/>
            <a:ext cx="623700" cy="132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9"/>
          <p:cNvSpPr/>
          <p:nvPr/>
        </p:nvSpPr>
        <p:spPr>
          <a:xfrm>
            <a:off x="3641325" y="2263050"/>
            <a:ext cx="333000" cy="132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NTFS Master Boot Record</a:t>
            </a:r>
            <a:endParaRPr/>
          </a:p>
        </p:txBody>
      </p:sp>
      <p:sp>
        <p:nvSpPr>
          <p:cNvPr id="441" name="Google Shape;441;p50"/>
          <p:cNvSpPr txBox="1"/>
          <p:nvPr>
            <p:ph idx="1" type="body"/>
          </p:nvPr>
        </p:nvSpPr>
        <p:spPr>
          <a:xfrm>
            <a:off x="240275" y="1548525"/>
            <a:ext cx="343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6AA84F"/>
                </a:solidFill>
              </a:rPr>
              <a:t>Bytes / Sector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6AA84F"/>
                </a:solidFill>
              </a:rPr>
              <a:t>0x200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6B26B"/>
                </a:solidFill>
              </a:rPr>
              <a:t>Sectors / Cluster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F6B26B"/>
                </a:solidFill>
              </a:rPr>
              <a:t>0x8</a:t>
            </a:r>
            <a:endParaRPr sz="1200">
              <a:solidFill>
                <a:srgbClr val="F6B26B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CC0000"/>
                </a:solidFill>
              </a:rPr>
              <a:t>Bytes / Cluster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CC0000"/>
                </a:solidFill>
              </a:rPr>
              <a:t>0x1000</a:t>
            </a:r>
            <a:endParaRPr sz="1200">
              <a:solidFill>
                <a:srgbClr val="CC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4A86E8"/>
                </a:solidFill>
              </a:rPr>
              <a:t>Disk Offset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4A86E8"/>
                </a:solidFill>
              </a:rPr>
              <a:t>0x100000</a:t>
            </a:r>
            <a:endParaRPr sz="1200">
              <a:solidFill>
                <a:srgbClr val="4A86E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C27BA0"/>
                </a:solidFill>
              </a:rPr>
              <a:t>$MFT Cluster Number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C27BA0"/>
                </a:solidFill>
              </a:rPr>
              <a:t>0x2155</a:t>
            </a:r>
            <a:endParaRPr sz="1200">
              <a:solidFill>
                <a:srgbClr val="C27BA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E599"/>
                </a:solidFill>
              </a:rPr>
              <a:t>MFT Location</a:t>
            </a:r>
            <a:r>
              <a:rPr lang="en" sz="1200">
                <a:solidFill>
                  <a:srgbClr val="FFFFFF"/>
                </a:solidFill>
              </a:rPr>
              <a:t> = 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27BA0"/>
                </a:solidFill>
              </a:rPr>
              <a:t>0x2155</a:t>
            </a:r>
            <a:r>
              <a:rPr lang="en" sz="1200">
                <a:solidFill>
                  <a:srgbClr val="FFFFFF"/>
                </a:solidFill>
              </a:rPr>
              <a:t> * </a:t>
            </a:r>
            <a:r>
              <a:rPr lang="en" sz="1200">
                <a:solidFill>
                  <a:srgbClr val="CC0000"/>
                </a:solidFill>
              </a:rPr>
              <a:t>0x1000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FFE599"/>
                </a:solidFill>
              </a:rPr>
              <a:t>0x2155000</a:t>
            </a:r>
            <a:endParaRPr sz="1200">
              <a:solidFill>
                <a:srgbClr val="FFE5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DD7E6B"/>
                </a:solidFill>
              </a:rPr>
              <a:t>MFT Start Offset</a:t>
            </a:r>
            <a:r>
              <a:rPr lang="en" sz="1200">
                <a:solidFill>
                  <a:srgbClr val="FFFFFF"/>
                </a:solidFill>
              </a:rPr>
              <a:t> = 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599"/>
                </a:solidFill>
              </a:rPr>
              <a:t>0x</a:t>
            </a:r>
            <a:r>
              <a:rPr lang="en" sz="1200">
                <a:solidFill>
                  <a:srgbClr val="FFE599"/>
                </a:solidFill>
              </a:rPr>
              <a:t>2155000</a:t>
            </a:r>
            <a:r>
              <a:rPr lang="en" sz="1200">
                <a:solidFill>
                  <a:srgbClr val="FFFFFF"/>
                </a:solidFill>
              </a:rPr>
              <a:t> + </a:t>
            </a:r>
            <a:r>
              <a:rPr lang="en" sz="1200">
                <a:solidFill>
                  <a:srgbClr val="4A86E8"/>
                </a:solidFill>
              </a:rPr>
              <a:t>0x100000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DD7E6B"/>
                </a:solidFill>
              </a:rPr>
              <a:t>0x2255000</a:t>
            </a:r>
            <a:endParaRPr sz="12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425" y="1630501"/>
            <a:ext cx="5491124" cy="26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0"/>
          <p:cNvSpPr/>
          <p:nvPr/>
        </p:nvSpPr>
        <p:spPr>
          <a:xfrm flipH="1">
            <a:off x="7482300" y="1953775"/>
            <a:ext cx="247200" cy="104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4" name="Google Shape;444;p50"/>
          <p:cNvSpPr/>
          <p:nvPr/>
        </p:nvSpPr>
        <p:spPr>
          <a:xfrm flipH="1">
            <a:off x="7753550" y="1953775"/>
            <a:ext cx="247200" cy="104700"/>
          </a:xfrm>
          <a:prstGeom prst="rect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6B26B"/>
              </a:solidFill>
            </a:endParaRPr>
          </a:p>
        </p:txBody>
      </p:sp>
      <p:sp>
        <p:nvSpPr>
          <p:cNvPr id="445" name="Google Shape;445;p50"/>
          <p:cNvSpPr/>
          <p:nvPr/>
        </p:nvSpPr>
        <p:spPr>
          <a:xfrm flipH="1">
            <a:off x="6033000" y="2253550"/>
            <a:ext cx="988200" cy="104700"/>
          </a:xfrm>
          <a:prstGeom prst="rect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System Generated MFT Entries </a:t>
            </a:r>
            <a:endParaRPr/>
          </a:p>
        </p:txBody>
      </p:sp>
      <p:sp>
        <p:nvSpPr>
          <p:cNvPr id="451" name="Google Shape;451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MFT Location: 0x2255000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formatted using Windows, 39 system entries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formatted using Linux, 64 system entries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MFT entry is 1,024 bytes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39 * 1024 = 39,936 = 0x9C00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0x2255000 + </a:t>
            </a:r>
            <a:r>
              <a:rPr lang="en"/>
              <a:t>0x9C00 = 0x225EC00 (start of user generated MFT entries)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Disk Hierarchy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297500" y="1567550"/>
            <a:ext cx="490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Disk - Stores all of the information on the machine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Partition - A logical division of the disk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File System - Controls how data is stored and retrieved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Unit - A grouping of consecutive sectors that hold the file contents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Metadata - Data that describes a file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Filename - Data that assigns a name to each file</a:t>
            </a:r>
            <a:endParaRPr sz="1600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418" y="0"/>
            <a:ext cx="15355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User Generated MFT Entries</a:t>
            </a:r>
            <a:endParaRPr/>
          </a:p>
        </p:txBody>
      </p:sp>
      <p:sp>
        <p:nvSpPr>
          <p:cNvPr id="457" name="Google Shape;457;p52"/>
          <p:cNvSpPr txBox="1"/>
          <p:nvPr>
            <p:ph idx="1" type="body"/>
          </p:nvPr>
        </p:nvSpPr>
        <p:spPr>
          <a:xfrm>
            <a:off x="918950" y="1515500"/>
            <a:ext cx="188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Located</a:t>
            </a:r>
            <a:r>
              <a:rPr lang="en"/>
              <a:t> at offset </a:t>
            </a:r>
            <a:r>
              <a:rPr lang="en"/>
              <a:t>0x225EC00</a:t>
            </a:r>
            <a:r>
              <a:rPr lang="en"/>
              <a:t> </a:t>
            </a:r>
            <a:endParaRPr/>
          </a:p>
        </p:txBody>
      </p:sp>
      <p:pic>
        <p:nvPicPr>
          <p:cNvPr id="458" name="Google Shape;4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225" y="1465000"/>
            <a:ext cx="6038048" cy="2851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Locate Files</a:t>
            </a:r>
            <a:endParaRPr/>
          </a:p>
        </p:txBody>
      </p:sp>
      <p:sp>
        <p:nvSpPr>
          <p:cNvPr id="464" name="Google Shape;464;p53"/>
          <p:cNvSpPr txBox="1"/>
          <p:nvPr>
            <p:ph idx="1" type="body"/>
          </p:nvPr>
        </p:nvSpPr>
        <p:spPr>
          <a:xfrm>
            <a:off x="1297500" y="1149825"/>
            <a:ext cx="7038900" cy="3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Four user generated files are found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Minions.jpg (Non-</a:t>
            </a:r>
            <a:r>
              <a:rPr lang="en"/>
              <a:t>Resident</a:t>
            </a:r>
            <a:r>
              <a:rPr lang="en"/>
              <a:t>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Start Cluster = 0x588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Start Sector = 0x588 * 8 = 0x2C40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Start Cluster Address = 0x2C40 + </a:t>
            </a:r>
            <a:r>
              <a:rPr lang="en"/>
              <a:t>0x800 (ntfs start sector) = 0x3440 = 13376</a:t>
            </a:r>
            <a:endParaRPr sz="9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File size: 0x9121 bytes, 0x9121/0x200 ≈ 0x49 = 73 sectors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Simple.txt (Resident)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</a:t>
            </a:r>
            <a:r>
              <a:rPr lang="en"/>
              <a:t>Offset = 0x225F120 = 36040992</a:t>
            </a:r>
            <a:endParaRPr sz="9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File size: 0x</a:t>
            </a:r>
            <a:r>
              <a:rPr lang="en"/>
              <a:t>26 = 38 </a:t>
            </a:r>
            <a:r>
              <a:rPr lang="en" sz="1100"/>
              <a:t>bytes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Meow.jpg </a:t>
            </a:r>
            <a:r>
              <a:rPr lang="en"/>
              <a:t>(Non-Resident)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Cluster = 0x5</a:t>
            </a:r>
            <a:r>
              <a:rPr lang="en"/>
              <a:t>92</a:t>
            </a:r>
            <a:endParaRPr sz="11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Sector = 0x5</a:t>
            </a:r>
            <a:r>
              <a:rPr lang="en"/>
              <a:t>92</a:t>
            </a:r>
            <a:r>
              <a:rPr lang="en" sz="1100"/>
              <a:t> * 8 = 0x2C</a:t>
            </a:r>
            <a:r>
              <a:rPr lang="en"/>
              <a:t>90</a:t>
            </a:r>
            <a:endParaRPr sz="11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Cluster Address = 0x2C</a:t>
            </a:r>
            <a:r>
              <a:rPr lang="en"/>
              <a:t>9</a:t>
            </a:r>
            <a:r>
              <a:rPr lang="en" sz="1100"/>
              <a:t>0 + 0x800 (</a:t>
            </a:r>
            <a:r>
              <a:rPr lang="en"/>
              <a:t>ntfs </a:t>
            </a:r>
            <a:r>
              <a:rPr lang="en" sz="1100"/>
              <a:t>start sector) = 0x34</a:t>
            </a:r>
            <a:r>
              <a:rPr lang="en"/>
              <a:t>9</a:t>
            </a:r>
            <a:r>
              <a:rPr lang="en" sz="1100"/>
              <a:t>0 = 13</a:t>
            </a:r>
            <a:r>
              <a:rPr lang="en"/>
              <a:t>456</a:t>
            </a:r>
            <a:endParaRPr sz="9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File size: 0x</a:t>
            </a:r>
            <a:r>
              <a:rPr lang="en"/>
              <a:t>86BB</a:t>
            </a:r>
            <a:r>
              <a:rPr lang="en" sz="1100"/>
              <a:t> bytes, 0x</a:t>
            </a:r>
            <a:r>
              <a:rPr lang="en"/>
              <a:t>86BB</a:t>
            </a:r>
            <a:r>
              <a:rPr lang="en" sz="1100"/>
              <a:t>/0x200 ≈ 0x4</a:t>
            </a:r>
            <a:r>
              <a:rPr lang="en"/>
              <a:t>4</a:t>
            </a:r>
            <a:r>
              <a:rPr lang="en" sz="1100"/>
              <a:t> = </a:t>
            </a:r>
            <a:r>
              <a:rPr lang="en"/>
              <a:t>68</a:t>
            </a:r>
            <a:r>
              <a:rPr lang="en" sz="1100"/>
              <a:t> sectors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Rabbidz.jpg </a:t>
            </a:r>
            <a:r>
              <a:rPr lang="en"/>
              <a:t>(Non-Resident)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Cluster = 0x59</a:t>
            </a:r>
            <a:r>
              <a:rPr lang="en"/>
              <a:t>B</a:t>
            </a:r>
            <a:endParaRPr sz="11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Sector = 0x59</a:t>
            </a:r>
            <a:r>
              <a:rPr lang="en"/>
              <a:t>B</a:t>
            </a:r>
            <a:r>
              <a:rPr lang="en" sz="1100"/>
              <a:t> * 8 = 0x2C</a:t>
            </a:r>
            <a:r>
              <a:rPr lang="en"/>
              <a:t>D8</a:t>
            </a:r>
            <a:endParaRPr sz="11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Cluster Address = 0x2C</a:t>
            </a:r>
            <a:r>
              <a:rPr lang="en"/>
              <a:t>D8</a:t>
            </a:r>
            <a:r>
              <a:rPr lang="en" sz="1100"/>
              <a:t> + 0x800 (</a:t>
            </a:r>
            <a:r>
              <a:rPr lang="en"/>
              <a:t>ntfs </a:t>
            </a:r>
            <a:r>
              <a:rPr lang="en" sz="1100"/>
              <a:t>start sector) = 0x34</a:t>
            </a:r>
            <a:r>
              <a:rPr lang="en"/>
              <a:t>D8</a:t>
            </a:r>
            <a:r>
              <a:rPr lang="en" sz="1100"/>
              <a:t> = 13</a:t>
            </a:r>
            <a:r>
              <a:rPr lang="en"/>
              <a:t>528</a:t>
            </a:r>
            <a:endParaRPr sz="9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File size: 0x9CA2 bytes, 0x</a:t>
            </a:r>
            <a:r>
              <a:rPr lang="en"/>
              <a:t>9C82</a:t>
            </a:r>
            <a:r>
              <a:rPr lang="en" sz="1100"/>
              <a:t>/0x200 ≈ 0x4</a:t>
            </a:r>
            <a:r>
              <a:rPr lang="en"/>
              <a:t>F</a:t>
            </a:r>
            <a:r>
              <a:rPr lang="en" sz="1100"/>
              <a:t> = </a:t>
            </a:r>
            <a:r>
              <a:rPr lang="en"/>
              <a:t>79 </a:t>
            </a:r>
            <a:r>
              <a:rPr lang="en" sz="1100"/>
              <a:t>sectors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 Files</a:t>
            </a:r>
            <a:endParaRPr/>
          </a:p>
        </p:txBody>
      </p:sp>
      <p:sp>
        <p:nvSpPr>
          <p:cNvPr id="470" name="Google Shape;470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sudo dd if=disk2.dd of=Minions.jpg bs=512 skip=13376 count=73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sudo dd if=disk2.dd of=Simple.txt bs=1 skip=</a:t>
            </a:r>
            <a:r>
              <a:rPr lang="en"/>
              <a:t>36040992</a:t>
            </a:r>
            <a:r>
              <a:rPr lang="en">
                <a:solidFill>
                  <a:srgbClr val="FFFFFF"/>
                </a:solidFill>
              </a:rPr>
              <a:t> count=38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sudo dd if=disk2.dd of=Meow.jpg bs=512 skip=13456 count=68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sudo dd if=disk2.dd of=Rabbidz.jpg bs=512 skip=</a:t>
            </a:r>
            <a:r>
              <a:rPr lang="en"/>
              <a:t>13528</a:t>
            </a:r>
            <a:r>
              <a:rPr lang="en">
                <a:solidFill>
                  <a:srgbClr val="FFFFFF"/>
                </a:solidFill>
              </a:rPr>
              <a:t> count=79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to Know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567550"/>
            <a:ext cx="7038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Sector - The smallest unit on a disk, normally 512 bytes but can change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Cluster - A group of consecutive sectors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Little Endian - The least significant byte is stored at the smallest address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If in memory we have 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0x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1A 2B 3C</a:t>
            </a:r>
            <a:r>
              <a:rPr lang="en" sz="1300"/>
              <a:t> then it is actually the value 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0x3C 2B 1A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Little endian is used whenever the value being stored is a number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Big Endian - The most </a:t>
            </a:r>
            <a:r>
              <a:rPr lang="en" sz="1500"/>
              <a:t>significant</a:t>
            </a:r>
            <a:r>
              <a:rPr lang="en" sz="1500"/>
              <a:t> byte is stored at the smallest </a:t>
            </a:r>
            <a:r>
              <a:rPr lang="en" sz="1500"/>
              <a:t>address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If in memory we have 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0x1A 2B 3C</a:t>
            </a:r>
            <a:r>
              <a:rPr lang="en" sz="1300"/>
              <a:t> then it is actually the value 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0x1A 2B 3C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Big endian is used when storing words or strings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300" y="3496600"/>
            <a:ext cx="3261974" cy="15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to Know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73150"/>
            <a:ext cx="7038900" cy="3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fdisk </a:t>
            </a:r>
            <a:r>
              <a:rPr lang="en" sz="1400"/>
              <a:t>- Gives information about the disk image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 → list disk information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dd </a:t>
            </a:r>
            <a:r>
              <a:rPr lang="en" sz="1400"/>
              <a:t>- Convert and copy file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if → Input file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of → Output file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bs → Block/Sector size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hexdump </a:t>
            </a:r>
            <a:r>
              <a:rPr lang="en" sz="1400">
                <a:solidFill>
                  <a:srgbClr val="FFFFFF"/>
                </a:solidFill>
              </a:rPr>
              <a:t>- D</a:t>
            </a:r>
            <a:r>
              <a:rPr lang="en" sz="1400">
                <a:solidFill>
                  <a:srgbClr val="FFFFFF"/>
                </a:solidFill>
              </a:rPr>
              <a:t>isplays the contents of binary files in hexadecimal</a:t>
            </a:r>
            <a:endParaRPr sz="15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 → Hex and ASCII output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 → Skip Number of Bytes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 → Number of Bytes to Display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Math </a:t>
            </a:r>
            <a:r>
              <a:rPr lang="en" sz="1400"/>
              <a:t>in bash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$(( 512 * 4 ))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 Comparison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98688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Disk Information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97422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FAT16 File System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